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61" r:id="rId5"/>
    <p:sldId id="259" r:id="rId6"/>
    <p:sldId id="263" r:id="rId7"/>
    <p:sldId id="262" r:id="rId8"/>
    <p:sldId id="258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E5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E8D33-3E86-4887-A426-F893186B3F5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EEFD2-3663-4F9C-AEEB-3DE0AF575D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1155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059-11A0-4D74-A5FB-26CFA028249F}" type="datetimeFigureOut">
              <a:rPr lang="pt-BR" smtClean="0"/>
              <a:pPr/>
              <a:t>05/10/2023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5460-6E26-4C66-BBE3-F20A46BAD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688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059-11A0-4D74-A5FB-26CFA028249F}" type="datetimeFigureOut">
              <a:rPr lang="pt-BR" smtClean="0"/>
              <a:pPr/>
              <a:t>05/10/2023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5460-6E26-4C66-BBE3-F20A46BAD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448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059-11A0-4D74-A5FB-26CFA028249F}" type="datetimeFigureOut">
              <a:rPr lang="pt-BR" smtClean="0"/>
              <a:pPr/>
              <a:t>05/10/2023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5460-6E26-4C66-BBE3-F20A46BAD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9356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059-11A0-4D74-A5FB-26CFA028249F}" type="datetimeFigureOut">
              <a:rPr lang="pt-BR" smtClean="0"/>
              <a:pPr/>
              <a:t>05/10/2023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5460-6E26-4C66-BBE3-F20A46BAD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10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059-11A0-4D74-A5FB-26CFA028249F}" type="datetimeFigureOut">
              <a:rPr lang="pt-BR" smtClean="0"/>
              <a:pPr/>
              <a:t>05/10/2023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5460-6E26-4C66-BBE3-F20A46BAD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256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059-11A0-4D74-A5FB-26CFA028249F}" type="datetimeFigureOut">
              <a:rPr lang="pt-BR" smtClean="0"/>
              <a:pPr/>
              <a:t>05/10/2023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5460-6E26-4C66-BBE3-F20A46BAD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785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059-11A0-4D74-A5FB-26CFA028249F}" type="datetimeFigureOut">
              <a:rPr lang="pt-BR" smtClean="0"/>
              <a:pPr/>
              <a:t>05/10/2023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5460-6E26-4C66-BBE3-F20A46BAD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13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059-11A0-4D74-A5FB-26CFA028249F}" type="datetimeFigureOut">
              <a:rPr lang="pt-BR" smtClean="0"/>
              <a:pPr/>
              <a:t>05/10/2023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5460-6E26-4C66-BBE3-F20A46BAD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604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059-11A0-4D74-A5FB-26CFA028249F}" type="datetimeFigureOut">
              <a:rPr lang="pt-BR" smtClean="0"/>
              <a:pPr/>
              <a:t>05/10/2023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5460-6E26-4C66-BBE3-F20A46BAD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405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059-11A0-4D74-A5FB-26CFA028249F}" type="datetimeFigureOut">
              <a:rPr lang="pt-BR" smtClean="0"/>
              <a:pPr/>
              <a:t>05/10/2023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5460-6E26-4C66-BBE3-F20A46BAD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328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059-11A0-4D74-A5FB-26CFA028249F}" type="datetimeFigureOut">
              <a:rPr lang="pt-BR" smtClean="0"/>
              <a:pPr/>
              <a:t>05/10/2023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5460-6E26-4C66-BBE3-F20A46BAD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655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DE059-11A0-4D74-A5FB-26CFA028249F}" type="datetimeFigureOut">
              <a:rPr lang="pt-BR" smtClean="0"/>
              <a:pPr/>
              <a:t>05/10/2023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55460-6E26-4C66-BBE3-F20A46BAD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277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 descr="bolinh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457844"/>
            <a:ext cx="9144000" cy="400156"/>
          </a:xfrm>
          <a:prstGeom prst="rect">
            <a:avLst/>
          </a:prstGeom>
        </p:spPr>
      </p:pic>
      <p:sp>
        <p:nvSpPr>
          <p:cNvPr id="5" name="AutoShape 4" descr="Exibindo SECT 20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899592" y="2924944"/>
            <a:ext cx="7488832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b="1" dirty="0">
                <a:latin typeface="Arial" pitchFamily="34" charset="0"/>
                <a:cs typeface="Arial" pitchFamily="34" charset="0"/>
              </a:rPr>
              <a:t>TÍTULO: SUBTÍTULO DO TRABALHO  </a:t>
            </a:r>
          </a:p>
          <a:p>
            <a:pPr algn="ctr"/>
            <a:r>
              <a:rPr lang="pt-BR" b="1" dirty="0">
                <a:latin typeface="Arial" pitchFamily="34" charset="0"/>
                <a:cs typeface="Arial" pitchFamily="34" charset="0"/>
              </a:rPr>
              <a:t>                                                   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427984" y="4941168"/>
            <a:ext cx="4608512" cy="160043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Arial" pitchFamily="34" charset="0"/>
                <a:cs typeface="Arial" pitchFamily="34" charset="0"/>
              </a:rPr>
              <a:t>Coordenador/a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: Nome do Coordenador</a:t>
            </a:r>
          </a:p>
          <a:p>
            <a:r>
              <a:rPr lang="pt-BR" sz="1400" b="1" dirty="0">
                <a:latin typeface="Arial" pitchFamily="34" charset="0"/>
                <a:cs typeface="Arial" pitchFamily="34" charset="0"/>
              </a:rPr>
              <a:t>Orientador/a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: Nome do orientador</a:t>
            </a:r>
          </a:p>
          <a:p>
            <a:endParaRPr lang="pt-BR" sz="1400" dirty="0">
              <a:latin typeface="Arial" pitchFamily="34" charset="0"/>
              <a:cs typeface="Arial" pitchFamily="34" charset="0"/>
            </a:endParaRPr>
          </a:p>
          <a:p>
            <a:r>
              <a:rPr lang="pt-BR" sz="1400" b="1" dirty="0">
                <a:latin typeface="Arial" pitchFamily="34" charset="0"/>
                <a:cs typeface="Arial" pitchFamily="34" charset="0"/>
              </a:rPr>
              <a:t>Equipe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: Nomes dos/as discentes</a:t>
            </a:r>
          </a:p>
          <a:p>
            <a:endParaRPr lang="pt-BR" sz="1400" dirty="0">
              <a:latin typeface="Arial" pitchFamily="34" charset="0"/>
              <a:cs typeface="Arial" pitchFamily="34" charset="0"/>
            </a:endParaRPr>
          </a:p>
          <a:p>
            <a:r>
              <a:rPr lang="pt-BR" sz="1400" b="1" dirty="0">
                <a:latin typeface="Arial" pitchFamily="34" charset="0"/>
                <a:cs typeface="Arial" pitchFamily="34" charset="0"/>
              </a:rPr>
              <a:t>Fomento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: Edital - Nome da Chamada e/ou</a:t>
            </a:r>
          </a:p>
          <a:p>
            <a:r>
              <a:rPr lang="pt-BR" sz="1400" b="1" dirty="0">
                <a:latin typeface="Arial" pitchFamily="34" charset="0"/>
                <a:cs typeface="Arial" pitchFamily="34" charset="0"/>
              </a:rPr>
              <a:t>TCC: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 Curso</a:t>
            </a:r>
          </a:p>
        </p:txBody>
      </p:sp>
      <p:pic>
        <p:nvPicPr>
          <p:cNvPr id="1026" name="Picture 2" descr="CNPq divulga Edital para Bolsas no País e no Exterior — Universidade  Metodista de São Paulo">
            <a:extLst>
              <a:ext uri="{FF2B5EF4-FFF2-40B4-BE49-F238E27FC236}">
                <a16:creationId xmlns:a16="http://schemas.microsoft.com/office/drawing/2014/main" id="{66E04FFC-1B05-4DC3-9F31-A93477D13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97299"/>
            <a:ext cx="1439978" cy="61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8D3D4DAB-B098-43BF-803E-F790555BD0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460" y="237153"/>
            <a:ext cx="939567" cy="1670341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889E3DA9-ABD3-4DC3-B58E-AE2BB86B23A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12293"/>
            <a:ext cx="2448271" cy="117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02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 descr="bolinh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457844"/>
            <a:ext cx="9144000" cy="400156"/>
          </a:xfrm>
          <a:prstGeom prst="rect">
            <a:avLst/>
          </a:prstGeom>
        </p:spPr>
      </p:pic>
      <p:sp>
        <p:nvSpPr>
          <p:cNvPr id="5" name="AutoShape 4" descr="Exibindo SECT 20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467544" y="1700808"/>
            <a:ext cx="8216081" cy="120032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FENÔMENO DE ESTUDO/ATUAÇÃO</a:t>
            </a:r>
            <a:r>
              <a:rPr lang="pt-BR" dirty="0">
                <a:latin typeface="Arial" pitchFamily="34" charset="0"/>
                <a:cs typeface="Arial" pitchFamily="34" charset="0"/>
              </a:rPr>
              <a:t>: Caracterizar o tema/problema de investigação/atuação. Os projetos de extensão também deverão caracterizar os beneficiários e definir a quantidade de participantes nas atividades. 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BC1C9982-D17A-4E06-BD2A-2A2E54C8FD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12293"/>
            <a:ext cx="2448271" cy="1173131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1ABD44BE-BBBF-482A-81B1-48ED3EE8B6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460" y="237153"/>
            <a:ext cx="939567" cy="1670341"/>
          </a:xfrm>
          <a:prstGeom prst="rect">
            <a:avLst/>
          </a:prstGeom>
        </p:spPr>
      </p:pic>
      <p:pic>
        <p:nvPicPr>
          <p:cNvPr id="24" name="Picture 2" descr="CNPq divulga Edital para Bolsas no País e no Exterior — Universidade  Metodista de São Paulo">
            <a:extLst>
              <a:ext uri="{FF2B5EF4-FFF2-40B4-BE49-F238E27FC236}">
                <a16:creationId xmlns:a16="http://schemas.microsoft.com/office/drawing/2014/main" id="{73158CBD-7A34-4353-917C-456E4097F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97299"/>
            <a:ext cx="1439978" cy="61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6737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 descr="bolinh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457844"/>
            <a:ext cx="9144000" cy="400156"/>
          </a:xfrm>
          <a:prstGeom prst="rect">
            <a:avLst/>
          </a:prstGeom>
        </p:spPr>
      </p:pic>
      <p:sp>
        <p:nvSpPr>
          <p:cNvPr id="5" name="AutoShape 4" descr="Exibindo SECT 20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460375" y="1946472"/>
            <a:ext cx="8216081" cy="120032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OBJETIVOS</a:t>
            </a:r>
            <a:r>
              <a:rPr lang="pt-BR" dirty="0">
                <a:latin typeface="Arial" pitchFamily="34" charset="0"/>
                <a:cs typeface="Arial" pitchFamily="34" charset="0"/>
              </a:rPr>
              <a:t>: Esclarecer objetivo geral e específicos atingidos e/ou que se pretende atingir com a realização do trabalho.</a:t>
            </a: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AB8BAA5A-64C5-4067-B9BF-65627B43B0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12293"/>
            <a:ext cx="2448271" cy="117313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FE8D98A9-1CD5-4F6C-9BDB-5020AC4263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460" y="237153"/>
            <a:ext cx="939567" cy="1670341"/>
          </a:xfrm>
          <a:prstGeom prst="rect">
            <a:avLst/>
          </a:prstGeom>
        </p:spPr>
      </p:pic>
      <p:pic>
        <p:nvPicPr>
          <p:cNvPr id="12" name="Picture 2" descr="CNPq divulga Edital para Bolsas no País e no Exterior — Universidade  Metodista de São Paulo">
            <a:extLst>
              <a:ext uri="{FF2B5EF4-FFF2-40B4-BE49-F238E27FC236}">
                <a16:creationId xmlns:a16="http://schemas.microsoft.com/office/drawing/2014/main" id="{79AD0556-5774-4664-8670-08DD9F24A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97299"/>
            <a:ext cx="1439978" cy="61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4406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 descr="bolinh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457844"/>
            <a:ext cx="9144000" cy="400156"/>
          </a:xfrm>
          <a:prstGeom prst="rect">
            <a:avLst/>
          </a:prstGeom>
        </p:spPr>
      </p:pic>
      <p:sp>
        <p:nvSpPr>
          <p:cNvPr id="5" name="AutoShape 4" descr="Exibindo SECT 20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463959" y="1816462"/>
            <a:ext cx="8216081" cy="120032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JUSTIFICATIVA</a:t>
            </a:r>
            <a:r>
              <a:rPr lang="pt-BR" dirty="0">
                <a:latin typeface="Arial" pitchFamily="34" charset="0"/>
                <a:cs typeface="Arial" pitchFamily="34" charset="0"/>
              </a:rPr>
              <a:t>: Demonstrar a relevância do objeto/tema/problema em questão. Informar que contribuições o projeto trouxe/trará para a compreensão e/ou apresentação de alternativas/soluções ao problema. 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C842F264-2F95-4D85-AB99-44E2410F6E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12293"/>
            <a:ext cx="2448271" cy="117313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05E462FC-579A-4B59-B33A-ECE59B2991C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460" y="237153"/>
            <a:ext cx="939567" cy="1670341"/>
          </a:xfrm>
          <a:prstGeom prst="rect">
            <a:avLst/>
          </a:prstGeom>
        </p:spPr>
      </p:pic>
      <p:pic>
        <p:nvPicPr>
          <p:cNvPr id="12" name="Picture 2" descr="CNPq divulga Edital para Bolsas no País e no Exterior — Universidade  Metodista de São Paulo">
            <a:extLst>
              <a:ext uri="{FF2B5EF4-FFF2-40B4-BE49-F238E27FC236}">
                <a16:creationId xmlns:a16="http://schemas.microsoft.com/office/drawing/2014/main" id="{F3746033-32BF-4EF4-8BF9-AAC622E586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97299"/>
            <a:ext cx="1439978" cy="61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957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 descr="bolinh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457844"/>
            <a:ext cx="9144000" cy="400156"/>
          </a:xfrm>
          <a:prstGeom prst="rect">
            <a:avLst/>
          </a:prstGeom>
        </p:spPr>
      </p:pic>
      <p:sp>
        <p:nvSpPr>
          <p:cNvPr id="5" name="AutoShape 4" descr="Exibindo SECT 20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467544" y="1772816"/>
            <a:ext cx="8216081" cy="147732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FUNDAMENTEÇÃO TEÓRICA</a:t>
            </a:r>
            <a:r>
              <a:rPr lang="pt-BR" dirty="0">
                <a:latin typeface="Arial" pitchFamily="34" charset="0"/>
                <a:cs typeface="Arial" pitchFamily="34" charset="0"/>
              </a:rPr>
              <a:t>: Apresentar os pressupostos teóricos do projeto (NÃO se faz preciso ler conceitos, apenas destacar os fundamentos teóricos utilizados pela pesquisa/projeto de extensão).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50D76846-2C7D-4AB1-BEDA-158A25B998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12293"/>
            <a:ext cx="2448271" cy="1173131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098D2682-1D17-48EE-9CFE-F16780F3B2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460" y="237153"/>
            <a:ext cx="939567" cy="1670341"/>
          </a:xfrm>
          <a:prstGeom prst="rect">
            <a:avLst/>
          </a:prstGeom>
        </p:spPr>
      </p:pic>
      <p:pic>
        <p:nvPicPr>
          <p:cNvPr id="22" name="Picture 2" descr="CNPq divulga Edital para Bolsas no País e no Exterior — Universidade  Metodista de São Paulo">
            <a:extLst>
              <a:ext uri="{FF2B5EF4-FFF2-40B4-BE49-F238E27FC236}">
                <a16:creationId xmlns:a16="http://schemas.microsoft.com/office/drawing/2014/main" id="{BAB87499-483C-46A1-A97C-80985A90F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97299"/>
            <a:ext cx="1439978" cy="61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234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 descr="bolinh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457844"/>
            <a:ext cx="9144000" cy="400156"/>
          </a:xfrm>
          <a:prstGeom prst="rect">
            <a:avLst/>
          </a:prstGeom>
        </p:spPr>
      </p:pic>
      <p:sp>
        <p:nvSpPr>
          <p:cNvPr id="5" name="AutoShape 4" descr="Exibindo SECT 20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495989" y="1893217"/>
            <a:ext cx="8216081" cy="92333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METODOLOGIA: </a:t>
            </a:r>
            <a:r>
              <a:rPr lang="pt-BR" dirty="0">
                <a:latin typeface="Arial" pitchFamily="34" charset="0"/>
                <a:cs typeface="Arial" pitchFamily="34" charset="0"/>
              </a:rPr>
              <a:t>Explicar como o projeto foi/será desenvolvido. Descrever as etapas metodológicas, as técnicas e os materiais utilizados e como os dados foram/serão analisados.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B5773F37-DE5F-4396-A4F8-8F5F3F6EF5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12293"/>
            <a:ext cx="2448271" cy="117313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9958DD35-A69D-46B8-91AF-FCBB6028D0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460" y="237153"/>
            <a:ext cx="939567" cy="1670341"/>
          </a:xfrm>
          <a:prstGeom prst="rect">
            <a:avLst/>
          </a:prstGeom>
        </p:spPr>
      </p:pic>
      <p:pic>
        <p:nvPicPr>
          <p:cNvPr id="13" name="Picture 2" descr="CNPq divulga Edital para Bolsas no País e no Exterior — Universidade  Metodista de São Paulo">
            <a:extLst>
              <a:ext uri="{FF2B5EF4-FFF2-40B4-BE49-F238E27FC236}">
                <a16:creationId xmlns:a16="http://schemas.microsoft.com/office/drawing/2014/main" id="{C4A719D1-4F3C-41BA-845B-260F421E71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97299"/>
            <a:ext cx="1439978" cy="61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159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 descr="bolinh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457844"/>
            <a:ext cx="9144000" cy="400156"/>
          </a:xfrm>
          <a:prstGeom prst="rect">
            <a:avLst/>
          </a:prstGeom>
        </p:spPr>
      </p:pic>
      <p:sp>
        <p:nvSpPr>
          <p:cNvPr id="5" name="AutoShape 4" descr="Exibindo SECT 20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468475" y="1756541"/>
            <a:ext cx="8216081" cy="147732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RESULTADOS: </a:t>
            </a:r>
            <a:r>
              <a:rPr lang="pt-BR" dirty="0">
                <a:latin typeface="Arial" pitchFamily="34" charset="0"/>
                <a:cs typeface="Arial" pitchFamily="34" charset="0"/>
              </a:rPr>
              <a:t>Apresentar os principais resultados encontrados e/ou esperados nos projetos de pesquisa e/ou extensão. Pode-se utilizar equações, esquemas, imagens, tabelas, desenhos, gráficos, ou qualquer outro recurso que permita aos autores apresentarem os resultados.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029D75CC-765C-41B8-A2A5-D72A014707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12293"/>
            <a:ext cx="2448271" cy="117313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C73D8B9D-9184-49A7-B483-72DB186396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460" y="237153"/>
            <a:ext cx="939567" cy="1670341"/>
          </a:xfrm>
          <a:prstGeom prst="rect">
            <a:avLst/>
          </a:prstGeom>
        </p:spPr>
      </p:pic>
      <p:pic>
        <p:nvPicPr>
          <p:cNvPr id="13" name="Picture 2" descr="CNPq divulga Edital para Bolsas no País e no Exterior — Universidade  Metodista de São Paulo">
            <a:extLst>
              <a:ext uri="{FF2B5EF4-FFF2-40B4-BE49-F238E27FC236}">
                <a16:creationId xmlns:a16="http://schemas.microsoft.com/office/drawing/2014/main" id="{62D7884C-C0ED-41ED-8124-F767D678C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97299"/>
            <a:ext cx="1439978" cy="61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281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 descr="bolinh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457844"/>
            <a:ext cx="9144000" cy="400156"/>
          </a:xfrm>
          <a:prstGeom prst="rect">
            <a:avLst/>
          </a:prstGeom>
        </p:spPr>
      </p:pic>
      <p:sp>
        <p:nvSpPr>
          <p:cNvPr id="5" name="AutoShape 4" descr="Exibindo SECT 20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460375" y="2060848"/>
            <a:ext cx="8216081" cy="92333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REFERÊNCIAS: </a:t>
            </a:r>
            <a:r>
              <a:rPr lang="pt-BR" dirty="0">
                <a:latin typeface="Arial" pitchFamily="34" charset="0"/>
                <a:cs typeface="Arial" pitchFamily="34" charset="0"/>
              </a:rPr>
              <a:t>Elencar as fontes utilizadas, conforme as normas da ABNT. 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CC70A243-A8F0-47E9-9358-61F3A55EB8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12293"/>
            <a:ext cx="2448271" cy="1173131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992B5008-A7AA-4773-85D1-536DB372DF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460" y="237153"/>
            <a:ext cx="939567" cy="1670341"/>
          </a:xfrm>
          <a:prstGeom prst="rect">
            <a:avLst/>
          </a:prstGeom>
        </p:spPr>
      </p:pic>
      <p:pic>
        <p:nvPicPr>
          <p:cNvPr id="21" name="Picture 2" descr="CNPq divulga Edital para Bolsas no País e no Exterior — Universidade  Metodista de São Paulo">
            <a:extLst>
              <a:ext uri="{FF2B5EF4-FFF2-40B4-BE49-F238E27FC236}">
                <a16:creationId xmlns:a16="http://schemas.microsoft.com/office/drawing/2014/main" id="{51948172-A62A-440D-A93D-953E77A7D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97299"/>
            <a:ext cx="1439978" cy="61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10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 descr="bolinh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457844"/>
            <a:ext cx="9144000" cy="400156"/>
          </a:xfrm>
          <a:prstGeom prst="rect">
            <a:avLst/>
          </a:prstGeom>
        </p:spPr>
      </p:pic>
      <p:sp>
        <p:nvSpPr>
          <p:cNvPr id="5" name="AutoShape 4" descr="Exibindo SECT 20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CC70A243-A8F0-47E9-9358-61F3A55EB8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12293"/>
            <a:ext cx="2448271" cy="1173131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4FD9C27A-B569-4011-8D81-DA407ADAB5CB}"/>
              </a:ext>
            </a:extLst>
          </p:cNvPr>
          <p:cNvSpPr/>
          <p:nvPr/>
        </p:nvSpPr>
        <p:spPr>
          <a:xfrm>
            <a:off x="457187" y="1723218"/>
            <a:ext cx="8216081" cy="92333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AGRADECIMENTOS: </a:t>
            </a:r>
            <a:r>
              <a:rPr lang="pt-BR" dirty="0">
                <a:latin typeface="Arial" pitchFamily="34" charset="0"/>
                <a:cs typeface="Arial" pitchFamily="34" charset="0"/>
              </a:rPr>
              <a:t>Expressar gratidão às pessoas e/ou instituições que viabilizaram a realização do projeto.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292B8C96-43D0-47A2-BCEE-27A08BF8E18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460" y="237153"/>
            <a:ext cx="939567" cy="1670341"/>
          </a:xfrm>
          <a:prstGeom prst="rect">
            <a:avLst/>
          </a:prstGeom>
        </p:spPr>
      </p:pic>
      <p:pic>
        <p:nvPicPr>
          <p:cNvPr id="9" name="Picture 2" descr="CNPq divulga Edital para Bolsas no País e no Exterior — Universidade  Metodista de São Paulo">
            <a:extLst>
              <a:ext uri="{FF2B5EF4-FFF2-40B4-BE49-F238E27FC236}">
                <a16:creationId xmlns:a16="http://schemas.microsoft.com/office/drawing/2014/main" id="{489AC1EF-D4E9-4B79-B9C4-C479AD390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97299"/>
            <a:ext cx="1439978" cy="61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149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270</Words>
  <Application>Microsoft Office PowerPoint</Application>
  <PresentationFormat>Apresentação na tela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LG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Windows User</dc:creator>
  <cp:lastModifiedBy>Jose Washington de Morais Medeiros</cp:lastModifiedBy>
  <cp:revision>26</cp:revision>
  <dcterms:created xsi:type="dcterms:W3CDTF">2020-11-04T14:23:14Z</dcterms:created>
  <dcterms:modified xsi:type="dcterms:W3CDTF">2023-10-05T15:19:55Z</dcterms:modified>
</cp:coreProperties>
</file>